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73" r:id="rId3"/>
    <p:sldId id="274" r:id="rId4"/>
    <p:sldId id="275" r:id="rId5"/>
    <p:sldId id="276" r:id="rId6"/>
    <p:sldId id="277" r:id="rId7"/>
    <p:sldId id="279" r:id="rId8"/>
    <p:sldId id="278" r:id="rId9"/>
  </p:sldIdLst>
  <p:sldSz cx="9144000" cy="6858000" type="screen4x3"/>
  <p:notesSz cx="6670675" cy="9929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50" autoAdjust="0"/>
    <p:restoredTop sz="84034" autoAdjust="0"/>
  </p:normalViewPr>
  <p:slideViewPr>
    <p:cSldViewPr>
      <p:cViewPr varScale="1">
        <p:scale>
          <a:sx n="65" d="100"/>
          <a:sy n="65" d="100"/>
        </p:scale>
        <p:origin x="-13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26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505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59F0FC3-CB6C-46F9-ABE4-08A8F7B3F42A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505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27F51F2-3D3D-47E0-AF1D-8FE9D5BE32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132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7F149A2-88F7-49B6-ADC3-EBF0FE2446E1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7068" y="4716661"/>
            <a:ext cx="533654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505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3718B3-A089-44D6-944A-D2B98FDD95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837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This template can be used as a starter file for presenting training materials in a group setting.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b="1" smtClean="0"/>
              <a:t>Sections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Right-click on a slide to add sections. Sections can help to organize your slides or facilitate collaboration between multiple authors.</a:t>
            </a:r>
          </a:p>
          <a:p>
            <a:pPr>
              <a:spcBef>
                <a:spcPct val="0"/>
              </a:spcBef>
            </a:pPr>
            <a:endParaRPr lang="en-US" b="1" smtClean="0"/>
          </a:p>
          <a:p>
            <a:pPr>
              <a:spcBef>
                <a:spcPct val="0"/>
              </a:spcBef>
            </a:pPr>
            <a:r>
              <a:rPr lang="en-US" b="1" smtClean="0"/>
              <a:t>Notes</a:t>
            </a:r>
          </a:p>
          <a:p>
            <a:pPr>
              <a:spcBef>
                <a:spcPct val="0"/>
              </a:spcBef>
            </a:pPr>
            <a:r>
              <a:rPr lang="en-US" smtClean="0"/>
              <a:t>Use the Notes section for delivery notes or to provide additional details for the audience. View these notes in Presentation View during your presentation. </a:t>
            </a:r>
          </a:p>
          <a:p>
            <a:pPr>
              <a:spcBef>
                <a:spcPct val="0"/>
              </a:spcBef>
            </a:pPr>
            <a:r>
              <a:rPr lang="en-US" smtClean="0"/>
              <a:t>Keep in mind the font size (important for accessibility, visibility, videotaping, and online production)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b="1" smtClean="0"/>
              <a:t>Coordinated colors </a:t>
            </a:r>
          </a:p>
          <a:p>
            <a:pPr>
              <a:spcBef>
                <a:spcPct val="0"/>
              </a:spcBef>
            </a:pPr>
            <a:r>
              <a:rPr lang="en-US" smtClean="0"/>
              <a:t>Pay particular attention to the graphs, charts, and text boxes. </a:t>
            </a:r>
          </a:p>
          <a:p>
            <a:pPr>
              <a:spcBef>
                <a:spcPct val="0"/>
              </a:spcBef>
            </a:pPr>
            <a:r>
              <a:rPr lang="en-US" smtClean="0"/>
              <a:t>Consider that attendees will print in black and white or grayscale. Run a test print to make sure your colors work when printed in pure black and white and grayscale.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b="1" smtClean="0"/>
              <a:t>Graphics, tables, and graphs</a:t>
            </a:r>
          </a:p>
          <a:p>
            <a:pPr>
              <a:spcBef>
                <a:spcPct val="0"/>
              </a:spcBef>
            </a:pPr>
            <a:r>
              <a:rPr lang="en-US" smtClean="0"/>
              <a:t>Keep it simple: If possible, use consistent, non-distracting styles and colors.</a:t>
            </a:r>
          </a:p>
          <a:p>
            <a:pPr>
              <a:spcBef>
                <a:spcPct val="0"/>
              </a:spcBef>
            </a:pPr>
            <a:r>
              <a:rPr lang="en-US" smtClean="0"/>
              <a:t>Label all graphs and tables.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8BAC4-DCA4-4C8A-954B-4BB9F0343E8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1143000"/>
          </a:xfrm>
        </p:spPr>
        <p:txBody>
          <a:bodyPr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001E-09CB-4A8A-B6A8-43E535568434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BABCF-3EE5-41E2-88B2-A4CE560C33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26137-5791-41CB-B2C4-33BF95E7F2C4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9DE3D-5700-4FC6-8480-8258A3F2E9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D0533-0BDD-498C-9F0A-EADF9A13FA8D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57304-A994-45C6-98AB-E4F0E70EE4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C5562-70AA-437C-B1DE-0156288AD479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68EC1-E5D7-4BBC-9F95-1FCE3FDE7B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3721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58000" y="5105400"/>
            <a:ext cx="1828800" cy="99060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5875" y="0"/>
            <a:ext cx="91725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048000"/>
            <a:ext cx="4343400" cy="1362075"/>
          </a:xfrm>
        </p:spPr>
        <p:txBody>
          <a:bodyPr anchor="b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781800" y="5334000"/>
            <a:ext cx="2133600" cy="990600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CE2D2-A74D-458A-BB79-C25404A26A4E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F7096-7828-4F57-94DA-040F5E3151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AEADD-DFE1-4898-BB4A-DACBC933EB78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5D031-00B5-4DF4-8156-F7AA66E80B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D790-1221-4FA4-9B87-11BDD9BEABC0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565F4-1194-4456-B070-7AF3F43990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6059E-35FD-4CFD-B32C-ADC66269A32E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A03ED-15F7-4B20-8484-8428F25FFE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9277-99E3-4D9C-BDB3-E26B92E6E113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C9D5-486F-48BD-A602-81560C16F1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A85EF-2C2C-4D94-908A-85C147033C7D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8E8F3-CAA8-475F-80EA-B0DB4A1EDE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28C2-383B-44C8-B2F1-0F5867799C99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8C2E0-68DE-4CFC-BC34-37C06BF8E5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274638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1600200"/>
            <a:ext cx="8077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8714DC-130F-4DF5-A1C7-729A427BEC0C}" type="datetimeFigureOut">
              <a:rPr lang="en-US"/>
              <a:pPr>
                <a:defRPr/>
              </a:pPr>
              <a:t>3/9/2012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BF3319-D9B8-4D15-80FF-7B213391D2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2" name="Picture 7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52400" y="-109538"/>
            <a:ext cx="819150" cy="708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64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lang="en-US" sz="44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90800" y="2286000"/>
            <a:ext cx="6180138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dirty="0" smtClean="0"/>
              <a:t>Acids Bases and pH</a:t>
            </a:r>
            <a:endParaRPr dirty="0"/>
          </a:p>
        </p:txBody>
      </p:sp>
      <p:sp>
        <p:nvSpPr>
          <p:cNvPr id="16386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962400" y="4038600"/>
            <a:ext cx="4772025" cy="990600"/>
          </a:xfrm>
        </p:spPr>
        <p:txBody>
          <a:bodyPr/>
          <a:lstStyle/>
          <a:p>
            <a:r>
              <a:rPr lang="en-US" sz="2400" smtClean="0">
                <a:latin typeface="Calibri" pitchFamily="34" charset="0"/>
              </a:rPr>
              <a:t>Year 8 Science</a:t>
            </a:r>
          </a:p>
          <a:p>
            <a:r>
              <a:rPr lang="en-US" sz="2400" smtClean="0">
                <a:latin typeface="Calibri" pitchFamily="34" charset="0"/>
              </a:rPr>
              <a:t>Mr Kos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60648"/>
            <a:ext cx="8206680" cy="5865515"/>
          </a:xfrm>
        </p:spPr>
        <p:txBody>
          <a:bodyPr/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Acids and Bases at Home:</a:t>
            </a:r>
          </a:p>
          <a:p>
            <a:endParaRPr lang="en-AU" sz="2800" b="1" dirty="0">
              <a:solidFill>
                <a:srgbClr val="0070C0"/>
              </a:solidFill>
            </a:endParaRPr>
          </a:p>
          <a:p>
            <a:r>
              <a:rPr lang="en-AU" sz="2800" b="1" dirty="0" smtClean="0">
                <a:solidFill>
                  <a:srgbClr val="0070C0"/>
                </a:solidFill>
              </a:rPr>
              <a:t>Animal Stings</a:t>
            </a:r>
          </a:p>
          <a:p>
            <a:r>
              <a:rPr lang="en-AU" sz="2800" dirty="0" smtClean="0">
                <a:solidFill>
                  <a:srgbClr val="0070C0"/>
                </a:solidFill>
              </a:rPr>
              <a:t>Some animal stings contain acids (</a:t>
            </a:r>
            <a:r>
              <a:rPr lang="en-AU" sz="2800" dirty="0" err="1" smtClean="0">
                <a:solidFill>
                  <a:srgbClr val="0070C0"/>
                </a:solidFill>
              </a:rPr>
              <a:t>eg</a:t>
            </a:r>
            <a:r>
              <a:rPr lang="en-AU" sz="2800" dirty="0" smtClean="0">
                <a:solidFill>
                  <a:srgbClr val="0070C0"/>
                </a:solidFill>
              </a:rPr>
              <a:t> ant or bee).  These can be neutralised by a base like most soaps.  Other stings can be basic (</a:t>
            </a:r>
            <a:r>
              <a:rPr lang="en-AU" sz="2800" dirty="0" err="1" smtClean="0">
                <a:solidFill>
                  <a:srgbClr val="0070C0"/>
                </a:solidFill>
              </a:rPr>
              <a:t>eg</a:t>
            </a:r>
            <a:r>
              <a:rPr lang="en-AU" sz="2800" dirty="0" smtClean="0">
                <a:solidFill>
                  <a:srgbClr val="0070C0"/>
                </a:solidFill>
              </a:rPr>
              <a:t> wasp or jellyfish) and they can be treated using an acid like vinegar.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3720802"/>
            <a:ext cx="4457700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6029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60648"/>
            <a:ext cx="8206680" cy="5865515"/>
          </a:xfrm>
        </p:spPr>
        <p:txBody>
          <a:bodyPr/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Acids and Bases at Home:</a:t>
            </a:r>
          </a:p>
          <a:p>
            <a:endParaRPr lang="en-AU" sz="2800" b="1" dirty="0">
              <a:solidFill>
                <a:srgbClr val="0070C0"/>
              </a:solidFill>
            </a:endParaRPr>
          </a:p>
          <a:p>
            <a:r>
              <a:rPr lang="en-AU" sz="2800" b="1" dirty="0" smtClean="0">
                <a:solidFill>
                  <a:srgbClr val="0070C0"/>
                </a:solidFill>
              </a:rPr>
              <a:t>Gardening</a:t>
            </a:r>
          </a:p>
          <a:p>
            <a:r>
              <a:rPr lang="en-AU" sz="2800" dirty="0" smtClean="0">
                <a:solidFill>
                  <a:srgbClr val="0070C0"/>
                </a:solidFill>
              </a:rPr>
              <a:t>Some plants prefer acid soil and some basic soil</a:t>
            </a:r>
          </a:p>
          <a:p>
            <a:r>
              <a:rPr lang="en-AU" sz="2800" dirty="0" smtClean="0">
                <a:solidFill>
                  <a:srgbClr val="0070C0"/>
                </a:solidFill>
              </a:rPr>
              <a:t>Lime increases pH (basic)</a:t>
            </a:r>
          </a:p>
          <a:p>
            <a:r>
              <a:rPr lang="en-AU" sz="2800" dirty="0" smtClean="0">
                <a:solidFill>
                  <a:srgbClr val="0070C0"/>
                </a:solidFill>
              </a:rPr>
              <a:t>Ammonium Sulphate decrease pH (acidic)</a:t>
            </a:r>
          </a:p>
          <a:p>
            <a:endParaRPr lang="en-AU" sz="2800" dirty="0">
              <a:solidFill>
                <a:srgbClr val="0070C0"/>
              </a:solidFill>
            </a:endParaRPr>
          </a:p>
          <a:p>
            <a:r>
              <a:rPr lang="en-AU" sz="2800" b="1" dirty="0" smtClean="0">
                <a:solidFill>
                  <a:srgbClr val="0070C0"/>
                </a:solidFill>
              </a:rPr>
              <a:t>Swimming</a:t>
            </a:r>
          </a:p>
          <a:p>
            <a:r>
              <a:rPr lang="en-AU" sz="2800" dirty="0" smtClean="0">
                <a:solidFill>
                  <a:srgbClr val="0070C0"/>
                </a:solidFill>
              </a:rPr>
              <a:t>Swimming pool needs to be </a:t>
            </a:r>
            <a:r>
              <a:rPr lang="en-AU" sz="2800" smtClean="0">
                <a:solidFill>
                  <a:srgbClr val="0070C0"/>
                </a:solidFill>
              </a:rPr>
              <a:t>between pH 7.2-7.8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8344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60648"/>
            <a:ext cx="8206680" cy="5865515"/>
          </a:xfrm>
        </p:spPr>
        <p:txBody>
          <a:bodyPr/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Reactions of Acids and Bases:</a:t>
            </a:r>
          </a:p>
          <a:p>
            <a:r>
              <a:rPr lang="en-AU" sz="2800" b="1" dirty="0" smtClean="0">
                <a:solidFill>
                  <a:srgbClr val="0070C0"/>
                </a:solidFill>
              </a:rPr>
              <a:t>With Carbonates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Carbonate + Acid </a:t>
            </a:r>
            <a:r>
              <a:rPr lang="en-AU" sz="2800" b="1" dirty="0" smtClean="0">
                <a:solidFill>
                  <a:srgbClr val="0070C0"/>
                </a:solidFill>
              </a:rPr>
              <a:t>→</a:t>
            </a:r>
            <a:r>
              <a:rPr lang="en-AU" sz="2800" dirty="0" smtClean="0">
                <a:solidFill>
                  <a:srgbClr val="0070C0"/>
                </a:solidFill>
              </a:rPr>
              <a:t> Salt + Water + Carbon Dioxide</a:t>
            </a:r>
          </a:p>
          <a:p>
            <a:endParaRPr lang="en-AU" sz="2800" dirty="0">
              <a:solidFill>
                <a:srgbClr val="0070C0"/>
              </a:solidFill>
            </a:endParaRPr>
          </a:p>
          <a:p>
            <a:r>
              <a:rPr lang="en-AU" sz="2800" dirty="0" err="1" smtClean="0">
                <a:solidFill>
                  <a:srgbClr val="0070C0"/>
                </a:solidFill>
              </a:rPr>
              <a:t>Eg</a:t>
            </a:r>
            <a:endParaRPr lang="en-AU" sz="2800" dirty="0" smtClean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Sodium Bicarbonate + </a:t>
            </a:r>
            <a:r>
              <a:rPr lang="en-AU" sz="2800" dirty="0" smtClean="0">
                <a:solidFill>
                  <a:srgbClr val="0070C0"/>
                </a:solidFill>
              </a:rPr>
              <a:t>Hydrochloric </a:t>
            </a:r>
            <a:r>
              <a:rPr lang="en-AU" sz="2800" dirty="0" smtClean="0">
                <a:solidFill>
                  <a:srgbClr val="0070C0"/>
                </a:solidFill>
              </a:rPr>
              <a:t>acid </a:t>
            </a:r>
            <a:r>
              <a:rPr lang="en-AU" sz="2800" b="1" dirty="0" smtClean="0">
                <a:solidFill>
                  <a:srgbClr val="0070C0"/>
                </a:solidFill>
              </a:rPr>
              <a:t>→ </a:t>
            </a:r>
            <a:r>
              <a:rPr lang="en-AU" sz="2800" dirty="0" smtClean="0">
                <a:solidFill>
                  <a:srgbClr val="0070C0"/>
                </a:solidFill>
              </a:rPr>
              <a:t>Sodium Chloride + Water + Carbon Dioxide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00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60648"/>
            <a:ext cx="8206680" cy="5865515"/>
          </a:xfrm>
        </p:spPr>
        <p:txBody>
          <a:bodyPr/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Reactions of Acids and Bases:</a:t>
            </a:r>
          </a:p>
          <a:p>
            <a:r>
              <a:rPr lang="en-AU" sz="2800" b="1" dirty="0" smtClean="0">
                <a:solidFill>
                  <a:srgbClr val="0070C0"/>
                </a:solidFill>
              </a:rPr>
              <a:t>With Hydroxides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Hydroxide + Acid → Salt + water</a:t>
            </a:r>
          </a:p>
          <a:p>
            <a:endParaRPr lang="en-AU" sz="2800" dirty="0">
              <a:solidFill>
                <a:srgbClr val="0070C0"/>
              </a:solidFill>
            </a:endParaRPr>
          </a:p>
          <a:p>
            <a:r>
              <a:rPr lang="en-AU" sz="2800" dirty="0" err="1" smtClean="0">
                <a:solidFill>
                  <a:srgbClr val="0070C0"/>
                </a:solidFill>
              </a:rPr>
              <a:t>Eg</a:t>
            </a:r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Sodium Hydroxide + Hydrochloric acid → Sodium chloride + Water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527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60648"/>
            <a:ext cx="8206680" cy="5865515"/>
          </a:xfrm>
        </p:spPr>
        <p:txBody>
          <a:bodyPr/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Reactions of Acids and Bases:</a:t>
            </a:r>
          </a:p>
          <a:p>
            <a:r>
              <a:rPr lang="en-AU" sz="2800" b="1" dirty="0" smtClean="0">
                <a:solidFill>
                  <a:srgbClr val="0070C0"/>
                </a:solidFill>
              </a:rPr>
              <a:t>With Metals</a:t>
            </a:r>
          </a:p>
          <a:p>
            <a:endParaRPr lang="en-AU" sz="2800" b="1" dirty="0" smtClean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Metal + Acid → A Salt +  Hydrogen</a:t>
            </a:r>
          </a:p>
          <a:p>
            <a:endParaRPr lang="en-AU" sz="2800" b="1" dirty="0">
              <a:solidFill>
                <a:srgbClr val="0070C0"/>
              </a:solidFill>
            </a:endParaRPr>
          </a:p>
          <a:p>
            <a:r>
              <a:rPr lang="en-AU" sz="2800" b="1" dirty="0" err="1" smtClean="0">
                <a:solidFill>
                  <a:srgbClr val="0070C0"/>
                </a:solidFill>
              </a:rPr>
              <a:t>Eg</a:t>
            </a:r>
            <a:endParaRPr lang="en-AU" sz="2800" b="1" dirty="0" smtClean="0">
              <a:solidFill>
                <a:srgbClr val="0070C0"/>
              </a:solidFill>
            </a:endParaRPr>
          </a:p>
          <a:p>
            <a:endParaRPr lang="en-AU" sz="2800" b="1" dirty="0">
              <a:solidFill>
                <a:srgbClr val="0070C0"/>
              </a:solidFill>
            </a:endParaRPr>
          </a:p>
          <a:p>
            <a:r>
              <a:rPr lang="en-AU" sz="2800" b="1" dirty="0" smtClean="0">
                <a:solidFill>
                  <a:srgbClr val="0070C0"/>
                </a:solidFill>
              </a:rPr>
              <a:t>Zinc + Hydrochloric Acid → Zinc Chloride + Hydrogen</a:t>
            </a: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1003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action of Copper with Nitric Acid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8317.7088" end="81536.134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1529" y="692696"/>
            <a:ext cx="870496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436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5536" y="260648"/>
            <a:ext cx="8206680" cy="5865515"/>
          </a:xfrm>
        </p:spPr>
        <p:txBody>
          <a:bodyPr/>
          <a:lstStyle/>
          <a:p>
            <a:r>
              <a:rPr lang="en-AU" sz="2800" dirty="0" smtClean="0"/>
              <a:t>Testing Gold with acids:</a:t>
            </a:r>
          </a:p>
          <a:p>
            <a:endParaRPr lang="en-AU" sz="2800" dirty="0" smtClean="0"/>
          </a:p>
          <a:p>
            <a:r>
              <a:rPr lang="en-AU" sz="2800" dirty="0" smtClean="0"/>
              <a:t>Scratch </a:t>
            </a:r>
            <a:r>
              <a:rPr lang="en-AU" sz="2800" dirty="0"/>
              <a:t>the object with a file and apply a drop of Nitric Acid. </a:t>
            </a:r>
            <a:endParaRPr lang="en-AU" sz="2800" dirty="0" smtClean="0"/>
          </a:p>
          <a:p>
            <a:r>
              <a:rPr lang="en-AU" sz="2800" dirty="0" smtClean="0"/>
              <a:t>If </a:t>
            </a:r>
            <a:r>
              <a:rPr lang="en-AU" sz="2800" dirty="0"/>
              <a:t>the object turns a bright green it is gold plated or gold filled on base metal. </a:t>
            </a:r>
            <a:endParaRPr lang="en-AU" sz="2800" dirty="0" smtClean="0"/>
          </a:p>
          <a:p>
            <a:r>
              <a:rPr lang="en-AU" sz="2800" dirty="0" smtClean="0"/>
              <a:t>If </a:t>
            </a:r>
            <a:r>
              <a:rPr lang="en-AU" sz="2800" dirty="0"/>
              <a:t>the object turns a pinkish cream colour it is plated or gold filled on silver. </a:t>
            </a:r>
            <a:endParaRPr lang="en-AU" sz="2800" dirty="0" smtClean="0"/>
          </a:p>
          <a:p>
            <a:r>
              <a:rPr lang="en-AU" sz="2800" dirty="0" smtClean="0"/>
              <a:t>10 </a:t>
            </a:r>
            <a:r>
              <a:rPr lang="en-AU" sz="2800" dirty="0"/>
              <a:t>karat gold will turn dark brown. </a:t>
            </a:r>
            <a:endParaRPr lang="en-AU" sz="2800" dirty="0" smtClean="0"/>
          </a:p>
          <a:p>
            <a:r>
              <a:rPr lang="en-AU" sz="2800" dirty="0" smtClean="0"/>
              <a:t>12 </a:t>
            </a:r>
            <a:r>
              <a:rPr lang="en-AU" sz="2800" dirty="0"/>
              <a:t>karat gold will turn light brown. </a:t>
            </a:r>
            <a:endParaRPr lang="en-AU" sz="2800" dirty="0" smtClean="0"/>
          </a:p>
          <a:p>
            <a:r>
              <a:rPr lang="en-AU" sz="2800" dirty="0" smtClean="0"/>
              <a:t>14 </a:t>
            </a:r>
            <a:r>
              <a:rPr lang="en-AU" sz="2800" dirty="0"/>
              <a:t>karat or higher will have little or no reaction.</a:t>
            </a:r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  <a:p>
            <a:endParaRPr lang="en-AU" sz="28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7476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426</Words>
  <Application>Microsoft Office PowerPoint</Application>
  <PresentationFormat>On-screen Show (4:3)</PresentationFormat>
  <Paragraphs>71</Paragraphs>
  <Slides>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Training</vt:lpstr>
      <vt:lpstr>Acids Bases and 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ACIDS BASES AND PH</dc:title>
  <dc:creator/>
  <cp:lastModifiedBy/>
  <cp:revision>2</cp:revision>
  <dcterms:created xsi:type="dcterms:W3CDTF">2012-02-12T08:04:16Z</dcterms:created>
  <dcterms:modified xsi:type="dcterms:W3CDTF">2012-03-09T04:25:53Z</dcterms:modified>
</cp:coreProperties>
</file>